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03" r:id="rId17"/>
    <p:sldId id="319" r:id="rId18"/>
    <p:sldId id="326" r:id="rId19"/>
    <p:sldId id="265" r:id="rId20"/>
    <p:sldId id="259" r:id="rId21"/>
    <p:sldId id="264" r:id="rId22"/>
    <p:sldId id="335" r:id="rId23"/>
    <p:sldId id="296" r:id="rId24"/>
    <p:sldId id="337" r:id="rId25"/>
    <p:sldId id="320" r:id="rId26"/>
    <p:sldId id="343" r:id="rId27"/>
    <p:sldId id="321" r:id="rId28"/>
    <p:sldId id="344" r:id="rId29"/>
    <p:sldId id="293" r:id="rId30"/>
    <p:sldId id="299" r:id="rId31"/>
    <p:sldId id="304" r:id="rId32"/>
    <p:sldId id="305" r:id="rId33"/>
    <p:sldId id="312" r:id="rId34"/>
    <p:sldId id="313" r:id="rId35"/>
    <p:sldId id="314" r:id="rId36"/>
    <p:sldId id="315" r:id="rId37"/>
    <p:sldId id="291" r:id="rId38"/>
    <p:sldId id="339" r:id="rId39"/>
    <p:sldId id="340" r:id="rId40"/>
    <p:sldId id="302" r:id="rId41"/>
    <p:sldId id="341" r:id="rId42"/>
    <p:sldId id="306" r:id="rId43"/>
    <p:sldId id="345" r:id="rId44"/>
    <p:sldId id="311" r:id="rId45"/>
    <p:sldId id="327" r:id="rId46"/>
    <p:sldId id="276" r:id="rId47"/>
    <p:sldId id="271" r:id="rId48"/>
    <p:sldId id="286" r:id="rId49"/>
    <p:sldId id="322" r:id="rId50"/>
    <p:sldId id="290" r:id="rId51"/>
    <p:sldId id="289" r:id="rId52"/>
    <p:sldId id="278" r:id="rId53"/>
    <p:sldId id="263" r:id="rId54"/>
    <p:sldId id="283" r:id="rId55"/>
    <p:sldId id="280" r:id="rId56"/>
    <p:sldId id="316" r:id="rId57"/>
    <p:sldId id="282" r:id="rId58"/>
    <p:sldId id="288" r:id="rId59"/>
    <p:sldId id="323" r:id="rId60"/>
    <p:sldId id="297" r:id="rId61"/>
    <p:sldId id="295" r:id="rId62"/>
    <p:sldId id="287" r:id="rId63"/>
    <p:sldId id="284" r:id="rId64"/>
    <p:sldId id="285" r:id="rId65"/>
    <p:sldId id="324" r:id="rId66"/>
    <p:sldId id="277" r:id="rId67"/>
    <p:sldId id="294" r:id="rId68"/>
    <p:sldId id="260" r:id="rId69"/>
    <p:sldId id="275" r:id="rId70"/>
    <p:sldId id="336" r:id="rId7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2F5"/>
    <a:srgbClr val="FF8300"/>
    <a:srgbClr val="00FF2D"/>
    <a:srgbClr val="A921FF"/>
    <a:srgbClr val="FFB48E"/>
    <a:srgbClr val="FEFCDC"/>
    <a:srgbClr val="D0FFCA"/>
    <a:srgbClr val="00DFF7"/>
    <a:srgbClr val="FFC6FF"/>
    <a:srgbClr val="FC6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3"/>
    <p:restoredTop sz="94715"/>
  </p:normalViewPr>
  <p:slideViewPr>
    <p:cSldViewPr snapToGrid="0">
      <p:cViewPr>
        <p:scale>
          <a:sx n="89" d="100"/>
          <a:sy n="89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57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treehouse.com/" TargetMode="External"/><Relationship Id="rId7" Type="http://schemas.openxmlformats.org/officeDocument/2006/relationships/hyperlink" Target="https://fitech.io/fi/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courses?query=web%20development" TargetMode="External"/><Relationship Id="rId5" Type="http://schemas.openxmlformats.org/officeDocument/2006/relationships/hyperlink" Target="https://www.codecademy.com/catalog/subject/web-development" TargetMode="External"/><Relationship Id="rId4" Type="http://schemas.openxmlformats.org/officeDocument/2006/relationships/hyperlink" Target="https://www.udemy.com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hyperlink" Target="https://www.jobly.fi/tyopaika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73.png"/><Relationship Id="rId4" Type="http://schemas.microsoft.com/office/2007/relationships/hdphoto" Target="../media/hdphoto16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chrome.com/docs/devtools/open" TargetMode="External"/><Relationship Id="rId4" Type="http://schemas.openxmlformats.org/officeDocument/2006/relationships/hyperlink" Target="https://www.w3schools.com/html/default.as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hrome/" TargetMode="External"/><Relationship Id="rId7" Type="http://schemas.openxmlformats.org/officeDocument/2006/relationships/hyperlink" Target="https://brew.sh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)" TargetMode="External"/><Relationship Id="rId5" Type="http://schemas.openxmlformats.org/officeDocument/2006/relationships/hyperlink" Target="https://iterm2.com/" TargetMode="External"/><Relationship Id="rId4" Type="http://schemas.openxmlformats.org/officeDocument/2006/relationships/hyperlink" Target="https://nodejs.org/e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84" y="3198560"/>
            <a:ext cx="2185889" cy="21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38" y="3063677"/>
            <a:ext cx="1644955" cy="23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711" y="3429000"/>
            <a:ext cx="2021489" cy="20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565150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Laajalti standardi isoissa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-projekteissa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isommat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5150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86413" y="194876"/>
            <a:ext cx="7019167" cy="5510995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palveluiden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Käyttäjätilit, tietokannat, mikropalvelut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074" name="Picture 2" descr="The frontend, backend and database of a web-based application. | Download  Scientific Diagram">
            <a:extLst>
              <a:ext uri="{FF2B5EF4-FFF2-40B4-BE49-F238E27FC236}">
                <a16:creationId xmlns:a16="http://schemas.microsoft.com/office/drawing/2014/main" id="{F469A14A-E91A-1C23-6AA0-8A04E73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3614738"/>
            <a:ext cx="6119812" cy="31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What Is a JSON File? And What Role Does It Play in eDiscovery?">
            <a:extLst>
              <a:ext uri="{FF2B5EF4-FFF2-40B4-BE49-F238E27FC236}">
                <a16:creationId xmlns:a16="http://schemas.microsoft.com/office/drawing/2014/main" id="{47455C19-A19C-87D9-A1D9-0CAF5F7F6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18" y="3112133"/>
            <a:ext cx="3471863" cy="37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t - API endpoint for a single item -- POST vs PUT - Stack Overflow">
            <a:extLst>
              <a:ext uri="{FF2B5EF4-FFF2-40B4-BE49-F238E27FC236}">
                <a16:creationId xmlns:a16="http://schemas.microsoft.com/office/drawing/2014/main" id="{488E02B4-118A-EF09-586F-D3BB673CF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99" y="2506661"/>
            <a:ext cx="5098408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Sähköposti</a:t>
            </a:r>
          </a:p>
          <a:p>
            <a:r>
              <a:rPr lang="fi-FI" dirty="0" err="1"/>
              <a:t>Jira</a:t>
            </a:r>
            <a:r>
              <a:rPr lang="fi-FI" dirty="0"/>
              <a:t> – organisaatiotyökalu</a:t>
            </a:r>
            <a:endParaRPr lang="en-FI" dirty="0"/>
          </a:p>
          <a:p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78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955" y="303330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295"/>
            <a:ext cx="1299755" cy="12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254" y="5872161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941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58" y="905360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B206A-E940-4FB8-9280-93525844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3204776"/>
            <a:ext cx="2400299" cy="34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CSS, JavaScript (TypeScript alun jälkeen)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4" y="4639432"/>
            <a:ext cx="7772400" cy="1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79412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351338"/>
          </a:xfrm>
        </p:spPr>
        <p:txBody>
          <a:bodyPr/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Team Tree House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teamtreehouse.com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4514928"/>
            <a:ext cx="2252662" cy="1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376361"/>
            <a:ext cx="6211065" cy="5238626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5234" y="376361"/>
            <a:ext cx="5945994" cy="5238626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1" y="220825"/>
            <a:ext cx="7743825" cy="5444626"/>
          </a:xfrm>
          <a:prstGeom prst="rect">
            <a:avLst/>
          </a:prstGeom>
          <a:ln w="38100">
            <a:solidFill>
              <a:schemeClr val="tx1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905801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45" y="5934018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62" y="430409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SEO-optimoinnista…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2242"/>
            <a:ext cx="1181895" cy="11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news.ycombinator.com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7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4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" y="454421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303006" y="4604836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99921" y="1925470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500345" y="275527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53775" y="199086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52350" y="5053699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220946" y="560584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231919" y="435133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105114" y="130395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61124" y="2461379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821236" y="61552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71341" y="3837411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79289" y="3711095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72713" y="277382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iteraatio-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kommunikaatio, sekä avun pyytäminen!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24" y="364523"/>
            <a:ext cx="7392952" cy="5227048"/>
          </a:xfrm>
          <a:prstGeom prst="rect">
            <a:avLst/>
          </a:prstGeom>
          <a:ln w="38100">
            <a:solidFill>
              <a:schemeClr val="tx1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69986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digitaalinen huumorijulkaisu tekoälyllä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140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48" y="488198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Vaikka työnantajasi vaihtuisi, profiilisi pysyy sinulla 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FFE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847C4-6737-312D-1555-EC63C4C88B84}"/>
              </a:ext>
            </a:extLst>
          </p:cNvPr>
          <p:cNvSpPr txBox="1"/>
          <p:nvPr/>
        </p:nvSpPr>
        <p:spPr>
          <a:xfrm>
            <a:off x="838200" y="1690688"/>
            <a:ext cx="1034551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 Käsitteet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1.1 Frontend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1.2 Backend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1.3 Full Stack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1.4 Rajapinnat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 Koodaaminen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2.1 Työkalut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2.2 Mistä hakea apua?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 Työelämä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3.1 Työ käytännössä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3.2 Työnhakuun vinkkejä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(tai soita!)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Älä odota yksittäisen sertifikaatin tuovan sinulle maagisesti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etylyöntiasemaa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työhaastettelussa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liioitteluun, 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</p:txBody>
      </p:sp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Github –profiili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LinkedIn-profiili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32E80-2CD9-3D62-899B-D1D7D18A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03971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7550" cy="4351338"/>
          </a:xfrm>
        </p:spPr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Stakeholder – kaikki tyyppit tai organisaation osat, jota työsi koskettaa</a:t>
            </a:r>
          </a:p>
          <a:p>
            <a:r>
              <a:rPr lang="en-FI" dirty="0"/>
              <a:t>Agile Development – ketterä kehitys, moderni tapa tehdä koodia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A855A-4BBB-24D2-671E-E487B58C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4530579"/>
            <a:ext cx="2327421" cy="23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>
                <a:hlinkClick r:id="rId4"/>
              </a:rPr>
              <a:t>https://www.w3schools.com/html/default.asp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agilemanifesto.org</a:t>
            </a:r>
            <a:r>
              <a:rPr lang="en-GB" dirty="0"/>
              <a:t>/</a:t>
            </a:r>
          </a:p>
          <a:p>
            <a:r>
              <a:rPr lang="en-GB" dirty="0"/>
              <a:t>Chrome Developer Tool Images </a:t>
            </a:r>
            <a:r>
              <a:rPr lang="en-GB" dirty="0">
                <a:hlinkClick r:id="rId5"/>
              </a:rPr>
              <a:t>https://developer.chrome.com/docs/devtools/open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desktop.github.com</a:t>
            </a:r>
            <a:r>
              <a:rPr lang="en-GB" dirty="0"/>
              <a:t>/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VSCode (</a:t>
            </a:r>
            <a:r>
              <a:rPr lang="en-GB" dirty="0">
                <a:hlinkClick r:id="rId2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3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4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5"/>
              </a:rPr>
              <a:t>https://iterm2.com/</a:t>
            </a:r>
            <a:r>
              <a:rPr lang="en-GB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6"/>
              </a:rPr>
              <a:t>https://desktop.github.com/)</a:t>
            </a:r>
            <a:endParaRPr lang="en-FI" dirty="0"/>
          </a:p>
          <a:p>
            <a:r>
              <a:rPr lang="en-FI" dirty="0"/>
              <a:t>HomeBrew, pakettienhallinta softa Macille (</a:t>
            </a:r>
            <a:r>
              <a:rPr lang="en-GB" dirty="0">
                <a:hlinkClick r:id="rId7"/>
              </a:rPr>
              <a:t>https://</a:t>
            </a:r>
            <a:r>
              <a:rPr lang="en-GB" dirty="0" err="1">
                <a:hlinkClick r:id="rId7"/>
              </a:rPr>
              <a:t>brew.sh</a:t>
            </a:r>
            <a:r>
              <a:rPr lang="en-GB" dirty="0">
                <a:hlinkClick r:id="rId7"/>
              </a:rPr>
              <a:t>/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71" y="5609432"/>
            <a:ext cx="36576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4" y="2850990"/>
            <a:ext cx="4936954" cy="3460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2175B9-F07B-E757-CBC4-59131C0C6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37044"/>
            <a:ext cx="3886200" cy="21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13904</TotalTime>
  <Words>1804</Words>
  <Application>Microsoft Macintosh PowerPoint</Application>
  <PresentationFormat>Widescreen</PresentationFormat>
  <Paragraphs>291</Paragraphs>
  <Slides>70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Aloitetaan!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Full Stack?</vt:lpstr>
      <vt:lpstr>Rajapinnat (API)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Tiivistelmä</vt:lpstr>
      <vt:lpstr>Tiivistelmä I</vt:lpstr>
      <vt:lpstr>Tiivistelmä II</vt:lpstr>
      <vt:lpstr>KIITOS!</vt:lpstr>
      <vt:lpstr>Kysymyksiä?</vt:lpstr>
      <vt:lpstr>Sanasto</vt:lpstr>
      <vt:lpstr>Lähteet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69</cp:revision>
  <dcterms:created xsi:type="dcterms:W3CDTF">2023-12-27T10:00:06Z</dcterms:created>
  <dcterms:modified xsi:type="dcterms:W3CDTF">2024-02-07T15:58:07Z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